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73" r:id="rId3"/>
    <p:sldId id="274" r:id="rId4"/>
    <p:sldId id="291" r:id="rId5"/>
    <p:sldId id="286" r:id="rId6"/>
    <p:sldId id="275" r:id="rId7"/>
    <p:sldId id="271" r:id="rId8"/>
    <p:sldId id="276" r:id="rId9"/>
    <p:sldId id="284" r:id="rId10"/>
    <p:sldId id="272" r:id="rId11"/>
    <p:sldId id="282" r:id="rId12"/>
    <p:sldId id="283" r:id="rId13"/>
    <p:sldId id="285" r:id="rId14"/>
    <p:sldId id="287" r:id="rId15"/>
    <p:sldId id="288" r:id="rId16"/>
    <p:sldId id="280" r:id="rId17"/>
    <p:sldId id="265" r:id="rId18"/>
    <p:sldId id="289" r:id="rId19"/>
    <p:sldId id="264" r:id="rId20"/>
    <p:sldId id="262" r:id="rId21"/>
    <p:sldId id="290"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9" d="100"/>
          <a:sy n="79" d="100"/>
        </p:scale>
        <p:origin x="108"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6FEA62B3-AC7E-4C3F-8F6E-C45E317B6B15}" type="datetimeFigureOut">
              <a:rPr lang="en-US" smtClean="0"/>
              <a:pPr/>
              <a:t>3/11/2016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9FD3A6-A833-4193-B86D-D3BCB1239358}"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FEA62B3-AC7E-4C3F-8F6E-C45E317B6B15}" type="datetimeFigureOut">
              <a:rPr lang="en-US" smtClean="0"/>
              <a:pPr/>
              <a:t>3/11/2016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9FD3A6-A833-4193-B86D-D3BCB123935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FEA62B3-AC7E-4C3F-8F6E-C45E317B6B15}" type="datetimeFigureOut">
              <a:rPr lang="en-US" smtClean="0"/>
              <a:pPr/>
              <a:t>3/11/2016</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D99FD3A6-A833-4193-B86D-D3BCB123935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FEA62B3-AC7E-4C3F-8F6E-C45E317B6B15}" type="datetimeFigureOut">
              <a:rPr lang="en-US" smtClean="0"/>
              <a:pPr/>
              <a:t>3/11/2016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9FD3A6-A833-4193-B86D-D3BCB123935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FEA62B3-AC7E-4C3F-8F6E-C45E317B6B15}" type="datetimeFigureOut">
              <a:rPr lang="en-US" smtClean="0"/>
              <a:pPr/>
              <a:t>3/11/2016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9FD3A6-A833-4193-B86D-D3BCB123935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FEA62B3-AC7E-4C3F-8F6E-C45E317B6B15}" type="datetimeFigureOut">
              <a:rPr lang="en-US" smtClean="0"/>
              <a:pPr/>
              <a:t>3/11/2016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9FD3A6-A833-4193-B86D-D3BCB123935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FEA62B3-AC7E-4C3F-8F6E-C45E317B6B15}" type="datetimeFigureOut">
              <a:rPr lang="en-US" smtClean="0"/>
              <a:pPr/>
              <a:t>3/11/2016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9FD3A6-A833-4193-B86D-D3BCB123935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FEA62B3-AC7E-4C3F-8F6E-C45E317B6B15}" type="datetimeFigureOut">
              <a:rPr lang="en-US" smtClean="0"/>
              <a:pPr/>
              <a:t>3/11/2016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99FD3A6-A833-4193-B86D-D3BCB123935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EA62B3-AC7E-4C3F-8F6E-C45E317B6B15}" type="datetimeFigureOut">
              <a:rPr lang="en-US" smtClean="0"/>
              <a:pPr/>
              <a:t>3/11/2016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99FD3A6-A833-4193-B86D-D3BCB123935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FEA62B3-AC7E-4C3F-8F6E-C45E317B6B15}" type="datetimeFigureOut">
              <a:rPr lang="en-US" smtClean="0"/>
              <a:pPr/>
              <a:t>3/11/2016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9FD3A6-A833-4193-B86D-D3BCB1239358}"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6FEA62B3-AC7E-4C3F-8F6E-C45E317B6B15}" type="datetimeFigureOut">
              <a:rPr lang="en-US" smtClean="0"/>
              <a:pPr/>
              <a:t>3/11/2016</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D99FD3A6-A833-4193-B86D-D3BCB123935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6FEA62B3-AC7E-4C3F-8F6E-C45E317B6B15}" type="datetimeFigureOut">
              <a:rPr lang="en-US" smtClean="0"/>
              <a:pPr/>
              <a:t>3/11/2016</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D99FD3A6-A833-4193-B86D-D3BCB123935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hyperlink" Target="http://www.youtube.com/watch?v=WvcWeNf9g6A"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hyperlink" Target="F.D.R.'s%20First%20Inaugural%20Speech_%20Nothing%20to%20fear.wmv"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3508248"/>
            <a:ext cx="9144000" cy="1673352"/>
          </a:xfrm>
        </p:spPr>
        <p:txBody>
          <a:bodyPr>
            <a:normAutofit/>
          </a:bodyPr>
          <a:lstStyle/>
          <a:p>
            <a:pPr algn="ctr"/>
            <a:r>
              <a:rPr lang="en-US" sz="8000" dirty="0" smtClean="0">
                <a:solidFill>
                  <a:schemeClr val="accent2">
                    <a:lumMod val="75000"/>
                  </a:schemeClr>
                </a:solidFill>
              </a:rPr>
              <a:t>FDR &amp; the New Deal </a:t>
            </a:r>
            <a:endParaRPr lang="en-US" sz="8000" dirty="0">
              <a:solidFill>
                <a:schemeClr val="accent2">
                  <a:lumMod val="75000"/>
                </a:schemeClr>
              </a:solidFill>
            </a:endParaRPr>
          </a:p>
        </p:txBody>
      </p:sp>
      <p:sp>
        <p:nvSpPr>
          <p:cNvPr id="3" name="Subtitle 2"/>
          <p:cNvSpPr>
            <a:spLocks noGrp="1"/>
          </p:cNvSpPr>
          <p:nvPr>
            <p:ph type="subTitle" idx="1"/>
          </p:nvPr>
        </p:nvSpPr>
        <p:spPr>
          <a:xfrm>
            <a:off x="0" y="1828800"/>
            <a:ext cx="9144000" cy="1499616"/>
          </a:xfrm>
        </p:spPr>
        <p:txBody>
          <a:bodyPr/>
          <a:lstStyle/>
          <a:p>
            <a:r>
              <a:rPr lang="en-US" dirty="0" smtClean="0"/>
              <a:t>Franklin Roosevelt’s efforts to resolve the economic </a:t>
            </a:r>
            <a:r>
              <a:rPr lang="en-US" dirty="0"/>
              <a:t>c</a:t>
            </a:r>
            <a:r>
              <a:rPr lang="en-US" dirty="0" smtClean="0"/>
              <a:t>risis </a:t>
            </a:r>
            <a:r>
              <a:rPr lang="en-US" dirty="0"/>
              <a:t>d</a:t>
            </a:r>
            <a:r>
              <a:rPr lang="en-US" dirty="0" smtClean="0"/>
              <a:t>uring the Great Depression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122784" y="762000"/>
            <a:ext cx="5945016" cy="4800600"/>
          </a:xfrm>
        </p:spPr>
      </p:pic>
      <p:sp>
        <p:nvSpPr>
          <p:cNvPr id="7" name="Text Placeholder 6"/>
          <p:cNvSpPr>
            <a:spLocks noGrp="1"/>
          </p:cNvSpPr>
          <p:nvPr>
            <p:ph type="body" sz="half" idx="2"/>
          </p:nvPr>
        </p:nvSpPr>
        <p:spPr>
          <a:xfrm>
            <a:off x="0" y="1676400"/>
            <a:ext cx="2971800" cy="4105870"/>
          </a:xfrm>
        </p:spPr>
        <p:txBody>
          <a:bodyPr>
            <a:noAutofit/>
          </a:bodyPr>
          <a:lstStyle/>
          <a:p>
            <a:r>
              <a:rPr lang="en-US" sz="2800" b="1" dirty="0" smtClean="0">
                <a:solidFill>
                  <a:schemeClr val="tx1"/>
                </a:solidFill>
                <a:latin typeface="+mj-lt"/>
              </a:rPr>
              <a:t>What: </a:t>
            </a:r>
            <a:r>
              <a:rPr lang="en-US" sz="2800" dirty="0" smtClean="0">
                <a:solidFill>
                  <a:schemeClr val="tx1"/>
                </a:solidFill>
                <a:latin typeface="+mj-lt"/>
              </a:rPr>
              <a:t>Evening radio addresses </a:t>
            </a:r>
          </a:p>
          <a:p>
            <a:endParaRPr lang="en-US" sz="2800" dirty="0">
              <a:latin typeface="+mj-lt"/>
            </a:endParaRPr>
          </a:p>
          <a:p>
            <a:r>
              <a:rPr lang="en-US" sz="2800" b="1" dirty="0" smtClean="0">
                <a:solidFill>
                  <a:schemeClr val="tx1"/>
                </a:solidFill>
                <a:latin typeface="+mj-lt"/>
              </a:rPr>
              <a:t>Purpose: </a:t>
            </a:r>
            <a:r>
              <a:rPr lang="en-US" sz="2800" dirty="0" smtClean="0">
                <a:solidFill>
                  <a:schemeClr val="tx1"/>
                </a:solidFill>
                <a:latin typeface="+mj-lt"/>
              </a:rPr>
              <a:t>meant to restore the public’s faith in banks. Continued for morale!</a:t>
            </a:r>
          </a:p>
          <a:p>
            <a:endParaRPr lang="en-US" sz="2000" dirty="0" smtClean="0">
              <a:solidFill>
                <a:schemeClr val="tx1"/>
              </a:solidFill>
              <a:latin typeface="+mj-lt"/>
            </a:endParaRPr>
          </a:p>
          <a:p>
            <a:endParaRPr lang="en-US" sz="2000" b="1" dirty="0">
              <a:solidFill>
                <a:schemeClr val="tx1"/>
              </a:solidFill>
              <a:latin typeface="+mj-lt"/>
            </a:endParaRPr>
          </a:p>
        </p:txBody>
      </p:sp>
      <p:sp>
        <p:nvSpPr>
          <p:cNvPr id="5" name="Title 4"/>
          <p:cNvSpPr>
            <a:spLocks noGrp="1"/>
          </p:cNvSpPr>
          <p:nvPr>
            <p:ph type="title"/>
          </p:nvPr>
        </p:nvSpPr>
        <p:spPr>
          <a:xfrm>
            <a:off x="0" y="0"/>
            <a:ext cx="3060634" cy="1447800"/>
          </a:xfrm>
        </p:spPr>
        <p:txBody>
          <a:bodyPr>
            <a:normAutofit/>
          </a:bodyPr>
          <a:lstStyle/>
          <a:p>
            <a:r>
              <a:rPr lang="en-US" sz="4000" b="1" dirty="0" smtClean="0"/>
              <a:t>The Fireside Chat</a:t>
            </a:r>
            <a:endParaRPr lang="en-US" sz="4000" b="1" dirty="0"/>
          </a:p>
        </p:txBody>
      </p:sp>
      <p:sp>
        <p:nvSpPr>
          <p:cNvPr id="2" name="TextBox 1"/>
          <p:cNvSpPr txBox="1"/>
          <p:nvPr/>
        </p:nvSpPr>
        <p:spPr>
          <a:xfrm>
            <a:off x="0" y="5782270"/>
            <a:ext cx="9144000" cy="923330"/>
          </a:xfrm>
          <a:prstGeom prst="rect">
            <a:avLst/>
          </a:prstGeom>
          <a:noFill/>
        </p:spPr>
        <p:txBody>
          <a:bodyPr wrap="square" rtlCol="0">
            <a:spAutoFit/>
          </a:bodyPr>
          <a:lstStyle/>
          <a:p>
            <a:r>
              <a:rPr lang="en-US" i="1" dirty="0"/>
              <a:t>FDR envision American families listen to in while gathered together before a toasty fire – FDR explained why he had closed the banks, and declared, “</a:t>
            </a:r>
            <a:r>
              <a:rPr lang="en-US" b="1" i="1" dirty="0"/>
              <a:t>It is safer to keep your money in a reopened bank than under the mattress.”</a:t>
            </a:r>
            <a:endParaRPr lang="en-US" i="1" dirty="0"/>
          </a:p>
        </p:txBody>
      </p:sp>
    </p:spTree>
    <p:extLst>
      <p:ext uri="{BB962C8B-B14F-4D97-AF65-F5344CB8AC3E}">
        <p14:creationId xmlns:p14="http://schemas.microsoft.com/office/powerpoint/2010/main" val="8849681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5448"/>
            <a:ext cx="8229600" cy="1252728"/>
          </a:xfrm>
        </p:spPr>
        <p:txBody>
          <a:bodyPr/>
          <a:lstStyle/>
          <a:p>
            <a:r>
              <a:rPr lang="en-US" dirty="0" smtClean="0"/>
              <a:t>The “Dole”</a:t>
            </a:r>
            <a:endParaRPr lang="en-US" dirty="0"/>
          </a:p>
        </p:txBody>
      </p:sp>
      <p:sp>
        <p:nvSpPr>
          <p:cNvPr id="3" name="Content Placeholder 2"/>
          <p:cNvSpPr>
            <a:spLocks noGrp="1"/>
          </p:cNvSpPr>
          <p:nvPr>
            <p:ph idx="1"/>
          </p:nvPr>
        </p:nvSpPr>
        <p:spPr>
          <a:xfrm>
            <a:off x="0" y="4805364"/>
            <a:ext cx="9144000" cy="2052636"/>
          </a:xfrm>
        </p:spPr>
        <p:txBody>
          <a:bodyPr>
            <a:normAutofit fontScale="85000" lnSpcReduction="20000"/>
          </a:bodyPr>
          <a:lstStyle/>
          <a:p>
            <a:pPr marL="118872" indent="0">
              <a:buNone/>
            </a:pPr>
            <a:endParaRPr lang="en-US" sz="1900" dirty="0"/>
          </a:p>
          <a:p>
            <a:pPr marL="118872" indent="0">
              <a:buNone/>
            </a:pPr>
            <a:r>
              <a:rPr lang="en-US" sz="1900" dirty="0" smtClean="0"/>
              <a:t>Applicants </a:t>
            </a:r>
            <a:r>
              <a:rPr lang="en-US" sz="1900" dirty="0"/>
              <a:t>did not receive money to buy what they wanted, and instead had to accept items from a </a:t>
            </a:r>
            <a:r>
              <a:rPr lang="en-US" sz="1900" dirty="0" smtClean="0"/>
              <a:t>list.</a:t>
            </a:r>
          </a:p>
          <a:p>
            <a:pPr marL="118872" indent="0">
              <a:buNone/>
            </a:pPr>
            <a:endParaRPr lang="en-US" sz="1900" dirty="0"/>
          </a:p>
          <a:p>
            <a:pPr marL="118872" indent="0">
              <a:buNone/>
            </a:pPr>
            <a:r>
              <a:rPr lang="en-US" sz="1900" dirty="0"/>
              <a:t>The Dole was hated as it only provided about half of a person’s total nutritional requirements </a:t>
            </a:r>
            <a:r>
              <a:rPr lang="en-US" sz="1900" dirty="0" smtClean="0"/>
              <a:t>. They </a:t>
            </a:r>
            <a:r>
              <a:rPr lang="en-US" sz="1900" dirty="0"/>
              <a:t>believed it did not provide them with enough food to live on and felt they should have the right to select their own groceries. </a:t>
            </a:r>
            <a:endParaRPr lang="en-US" sz="1900" dirty="0" smtClean="0"/>
          </a:p>
          <a:p>
            <a:pPr marL="118872" indent="0">
              <a:buNone/>
            </a:pPr>
            <a:endParaRPr lang="en-US" sz="1900" dirty="0"/>
          </a:p>
          <a:p>
            <a:pPr marL="118872" indent="0">
              <a:buNone/>
            </a:pPr>
            <a:r>
              <a:rPr lang="en-US" sz="1900" dirty="0" smtClean="0"/>
              <a:t>Between </a:t>
            </a:r>
            <a:r>
              <a:rPr lang="en-US" sz="1900" dirty="0"/>
              <a:t>one quarter and one third of the country’s 300,000 residents were on the dole for each year of the 1930s; by 1933, the government was spending more than $1 million on relief annually.</a:t>
            </a:r>
          </a:p>
          <a:p>
            <a:pPr marL="118872" indent="0">
              <a:buNone/>
            </a:pPr>
            <a:endParaRPr lang="en-US" dirty="0"/>
          </a:p>
        </p:txBody>
      </p:sp>
      <p:pic>
        <p:nvPicPr>
          <p:cNvPr id="4" name="Picture 3" descr="NYC Breadl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7612" y="76200"/>
            <a:ext cx="5976540" cy="480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Box 4"/>
          <p:cNvSpPr txBox="1"/>
          <p:nvPr/>
        </p:nvSpPr>
        <p:spPr>
          <a:xfrm>
            <a:off x="0" y="1524000"/>
            <a:ext cx="3117612" cy="2215991"/>
          </a:xfrm>
          <a:prstGeom prst="rect">
            <a:avLst/>
          </a:prstGeom>
          <a:noFill/>
        </p:spPr>
        <p:txBody>
          <a:bodyPr wrap="square" rtlCol="0">
            <a:spAutoFit/>
          </a:bodyPr>
          <a:lstStyle/>
          <a:p>
            <a:pPr marL="118872" indent="0">
              <a:buNone/>
            </a:pPr>
            <a:r>
              <a:rPr lang="en-US" sz="2400" b="1" dirty="0" smtClean="0"/>
              <a:t>What: </a:t>
            </a:r>
            <a:r>
              <a:rPr lang="en-US" sz="2400" dirty="0" smtClean="0"/>
              <a:t>Food payments for the poor</a:t>
            </a:r>
          </a:p>
          <a:p>
            <a:pPr marL="118872" indent="0">
              <a:buNone/>
            </a:pPr>
            <a:endParaRPr lang="en-US" sz="2400" dirty="0" smtClean="0"/>
          </a:p>
          <a:p>
            <a:pPr marL="118872" indent="0">
              <a:buNone/>
            </a:pPr>
            <a:r>
              <a:rPr lang="en-US" sz="2400" b="1" dirty="0" smtClean="0"/>
              <a:t>Purpose: </a:t>
            </a:r>
            <a:r>
              <a:rPr lang="en-US" sz="2400" dirty="0" smtClean="0"/>
              <a:t>to provide relief for those in need</a:t>
            </a:r>
            <a:endParaRPr lang="en-US" sz="2400" b="1" dirty="0"/>
          </a:p>
          <a:p>
            <a:endParaRPr lang="en-US" dirty="0"/>
          </a:p>
        </p:txBody>
      </p:sp>
    </p:spTree>
    <p:extLst>
      <p:ext uri="{BB962C8B-B14F-4D97-AF65-F5344CB8AC3E}">
        <p14:creationId xmlns:p14="http://schemas.microsoft.com/office/powerpoint/2010/main" val="3497559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5448"/>
            <a:ext cx="3225800" cy="1252728"/>
          </a:xfrm>
        </p:spPr>
        <p:txBody>
          <a:bodyPr>
            <a:normAutofit fontScale="90000"/>
          </a:bodyPr>
          <a:lstStyle/>
          <a:p>
            <a:r>
              <a:rPr lang="en-US" dirty="0" smtClean="0"/>
              <a:t>Soup </a:t>
            </a:r>
            <a:br>
              <a:rPr lang="en-US" dirty="0" smtClean="0"/>
            </a:br>
            <a:r>
              <a:rPr lang="en-US" dirty="0" smtClean="0"/>
              <a:t>Kitchens</a:t>
            </a:r>
            <a:endParaRPr lang="en-US" dirty="0"/>
          </a:p>
        </p:txBody>
      </p:sp>
      <p:sp>
        <p:nvSpPr>
          <p:cNvPr id="3" name="Content Placeholder 2"/>
          <p:cNvSpPr>
            <a:spLocks noGrp="1"/>
          </p:cNvSpPr>
          <p:nvPr>
            <p:ph idx="1"/>
          </p:nvPr>
        </p:nvSpPr>
        <p:spPr>
          <a:xfrm>
            <a:off x="0" y="1524001"/>
            <a:ext cx="3429000" cy="3302674"/>
          </a:xfrm>
        </p:spPr>
        <p:txBody>
          <a:bodyPr>
            <a:normAutofit fontScale="85000" lnSpcReduction="20000"/>
          </a:bodyPr>
          <a:lstStyle/>
          <a:p>
            <a:pPr marL="118872" indent="0">
              <a:buNone/>
            </a:pPr>
            <a:r>
              <a:rPr lang="en-US" b="1" dirty="0" smtClean="0"/>
              <a:t>What: </a:t>
            </a:r>
            <a:r>
              <a:rPr lang="en-US" dirty="0" smtClean="0"/>
              <a:t>Soup kitchens served mostly soup and bread. </a:t>
            </a:r>
          </a:p>
          <a:p>
            <a:pPr marL="118872" indent="0">
              <a:buNone/>
            </a:pPr>
            <a:endParaRPr lang="en-US" dirty="0" smtClean="0"/>
          </a:p>
          <a:p>
            <a:pPr marL="118872" indent="0">
              <a:buNone/>
            </a:pPr>
            <a:r>
              <a:rPr lang="en-US" b="1" dirty="0" smtClean="0"/>
              <a:t>Purpose: </a:t>
            </a:r>
            <a:r>
              <a:rPr lang="en-US" dirty="0" smtClean="0"/>
              <a:t>Soup was economical because water could be added to serve more people, if necessary. </a:t>
            </a:r>
          </a:p>
          <a:p>
            <a:endParaRPr lang="en-US" dirty="0" smtClean="0"/>
          </a:p>
          <a:p>
            <a:pPr marL="118872" indent="0">
              <a:buNone/>
            </a:pPr>
            <a:endParaRPr lang="en-US" dirty="0"/>
          </a:p>
        </p:txBody>
      </p:sp>
      <p:pic>
        <p:nvPicPr>
          <p:cNvPr id="4" name="Picture 2" descr="Depression%20Soup%20line%20national%20Archiv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8200" y="152400"/>
            <a:ext cx="5689600" cy="426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Box 4"/>
          <p:cNvSpPr txBox="1"/>
          <p:nvPr/>
        </p:nvSpPr>
        <p:spPr>
          <a:xfrm>
            <a:off x="-14244" y="4826675"/>
            <a:ext cx="9158243" cy="2031325"/>
          </a:xfrm>
          <a:prstGeom prst="rect">
            <a:avLst/>
          </a:prstGeom>
          <a:noFill/>
        </p:spPr>
        <p:txBody>
          <a:bodyPr wrap="square" rtlCol="0">
            <a:spAutoFit/>
          </a:bodyPr>
          <a:lstStyle/>
          <a:p>
            <a:r>
              <a:rPr lang="en-US" i="1" dirty="0"/>
              <a:t>Started around </a:t>
            </a:r>
            <a:r>
              <a:rPr lang="en-US" i="1" dirty="0" smtClean="0"/>
              <a:t>1929. When </a:t>
            </a:r>
            <a:r>
              <a:rPr lang="en-US" i="1" dirty="0"/>
              <a:t>soup kitchens first appeared, they were run by churches or private charities. </a:t>
            </a:r>
            <a:r>
              <a:rPr lang="en-US" i="1" dirty="0" smtClean="0"/>
              <a:t>By </a:t>
            </a:r>
            <a:r>
              <a:rPr lang="en-US" i="1" dirty="0"/>
              <a:t>the mid-1930s, state and federal governments also were operating them. </a:t>
            </a:r>
            <a:endParaRPr lang="en-US" i="1" dirty="0" smtClean="0"/>
          </a:p>
          <a:p>
            <a:endParaRPr lang="en-US" i="1" dirty="0"/>
          </a:p>
          <a:p>
            <a:r>
              <a:rPr lang="en-US" i="1" dirty="0" smtClean="0"/>
              <a:t>At </a:t>
            </a:r>
            <a:r>
              <a:rPr lang="en-US" i="1" dirty="0"/>
              <a:t>the outset of the Depression, Al Capone, the notorious gangster from Chicago, established the first soup kitchen. He started it because he wanted to clean up his shady image. Capone`s kitchen served three meals a day to ensure that everyone who had lost a job could get a meal</a:t>
            </a:r>
          </a:p>
          <a:p>
            <a:endParaRPr lang="en-US" dirty="0"/>
          </a:p>
        </p:txBody>
      </p:sp>
    </p:spTree>
    <p:extLst>
      <p:ext uri="{BB962C8B-B14F-4D97-AF65-F5344CB8AC3E}">
        <p14:creationId xmlns:p14="http://schemas.microsoft.com/office/powerpoint/2010/main" val="23156355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New Deal Programs</a:t>
            </a:r>
            <a:endParaRPr lang="en-US" dirty="0"/>
          </a:p>
        </p:txBody>
      </p:sp>
    </p:spTree>
    <p:extLst>
      <p:ext uri="{BB962C8B-B14F-4D97-AF65-F5344CB8AC3E}">
        <p14:creationId xmlns:p14="http://schemas.microsoft.com/office/powerpoint/2010/main" val="13023023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New Deal Kids.jpg"/>
          <p:cNvPicPr>
            <a:picLocks noGrp="1" noChangeAspect="1"/>
          </p:cNvPicPr>
          <p:nvPr>
            <p:ph idx="4294967295"/>
          </p:nvPr>
        </p:nvPicPr>
        <p:blipFill>
          <a:blip r:embed="rId2" cstate="print"/>
          <a:stretch>
            <a:fillRect/>
          </a:stretch>
        </p:blipFill>
        <p:spPr>
          <a:xfrm>
            <a:off x="698863" y="0"/>
            <a:ext cx="7759337" cy="6892474"/>
          </a:xfrm>
        </p:spPr>
      </p:pic>
    </p:spTree>
    <p:extLst>
      <p:ext uri="{BB962C8B-B14F-4D97-AF65-F5344CB8AC3E}">
        <p14:creationId xmlns:p14="http://schemas.microsoft.com/office/powerpoint/2010/main" val="34226175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2819400" cy="1371600"/>
          </a:xfrm>
        </p:spPr>
        <p:txBody>
          <a:bodyPr>
            <a:normAutofit/>
          </a:bodyPr>
          <a:lstStyle/>
          <a:p>
            <a:r>
              <a:rPr lang="en-US" sz="2800" b="1" dirty="0" smtClean="0">
                <a:solidFill>
                  <a:srgbClr val="00B0F0"/>
                </a:solidFill>
              </a:rPr>
              <a:t>Agricultural Adjustment Act (AAA)</a:t>
            </a:r>
            <a:endParaRPr lang="en-US" sz="2800" b="1" dirty="0">
              <a:solidFill>
                <a:srgbClr val="00B0F0"/>
              </a:solidFill>
            </a:endParaRPr>
          </a:p>
        </p:txBody>
      </p:sp>
      <p:sp>
        <p:nvSpPr>
          <p:cNvPr id="3" name="Text Placeholder 2"/>
          <p:cNvSpPr>
            <a:spLocks noGrp="1"/>
          </p:cNvSpPr>
          <p:nvPr>
            <p:ph type="body" sz="half" idx="2"/>
          </p:nvPr>
        </p:nvSpPr>
        <p:spPr>
          <a:xfrm>
            <a:off x="0" y="1524000"/>
            <a:ext cx="3352800" cy="5334000"/>
          </a:xfrm>
        </p:spPr>
        <p:txBody>
          <a:bodyPr>
            <a:noAutofit/>
          </a:bodyPr>
          <a:lstStyle/>
          <a:p>
            <a:r>
              <a:rPr lang="en-US" sz="2200" b="1" dirty="0" smtClean="0"/>
              <a:t>What: </a:t>
            </a:r>
            <a:r>
              <a:rPr lang="en-US" sz="2200" dirty="0" smtClean="0"/>
              <a:t>raised farm prices and paid farmers to NOT raise certain crops and animals</a:t>
            </a:r>
          </a:p>
          <a:p>
            <a:endParaRPr lang="en-US" sz="2200" b="1" dirty="0"/>
          </a:p>
          <a:p>
            <a:r>
              <a:rPr lang="en-US" sz="2200" b="1" dirty="0" smtClean="0"/>
              <a:t>Purpose: </a:t>
            </a:r>
            <a:r>
              <a:rPr lang="en-US" sz="2200" dirty="0" smtClean="0"/>
              <a:t>the lower production would INCREASE prices</a:t>
            </a:r>
          </a:p>
          <a:p>
            <a:endParaRPr lang="en-US" sz="1800" dirty="0" smtClean="0"/>
          </a:p>
          <a:p>
            <a:r>
              <a:rPr lang="en-US" sz="1800" i="1" dirty="0"/>
              <a:t>Farmers killed off certain animals and crops as they were told to by the AAA. Many could not believe that the federal government was condoning such an action when many Americans were starving. Declared unconstitutional </a:t>
            </a:r>
            <a:r>
              <a:rPr lang="en-US" sz="1800" i="1" dirty="0" smtClean="0"/>
              <a:t>by the US Supreme Court later </a:t>
            </a:r>
            <a:r>
              <a:rPr lang="en-US" sz="1800" i="1" dirty="0"/>
              <a:t>on</a:t>
            </a:r>
            <a:r>
              <a:rPr lang="en-US" sz="1800" i="1" dirty="0" smtClean="0"/>
              <a:t>. Duh.</a:t>
            </a:r>
            <a:endParaRPr lang="en-US" sz="1800" i="1" dirty="0"/>
          </a:p>
          <a:p>
            <a:endParaRPr lang="en-US" sz="1800" dirty="0"/>
          </a:p>
        </p:txBody>
      </p:sp>
      <p:pic>
        <p:nvPicPr>
          <p:cNvPr id="1026" name="Picture 2" descr="http://www.authentichistory.com/1930-1939/2-fdr/1-newdeal/Cartoon_Farm_Relief_Pla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84137"/>
            <a:ext cx="5636852" cy="669766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1645808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2895600" cy="1447800"/>
          </a:xfrm>
        </p:spPr>
        <p:txBody>
          <a:bodyPr>
            <a:noAutofit/>
          </a:bodyPr>
          <a:lstStyle/>
          <a:p>
            <a:r>
              <a:rPr lang="en-US" sz="2700" b="1" dirty="0" smtClean="0">
                <a:solidFill>
                  <a:srgbClr val="00B0F0"/>
                </a:solidFill>
              </a:rPr>
              <a:t>Federal Deposit Insurance Corporation (FDIC)</a:t>
            </a:r>
            <a:endParaRPr lang="en-US" sz="2700" b="1" dirty="0">
              <a:solidFill>
                <a:srgbClr val="00B0F0"/>
              </a:solidFill>
            </a:endParaRPr>
          </a:p>
        </p:txBody>
      </p:sp>
      <p:pic>
        <p:nvPicPr>
          <p:cNvPr id="5" name="Content Placeholder 4" descr="FDIC.png"/>
          <p:cNvPicPr>
            <a:picLocks noGrp="1" noChangeAspect="1"/>
          </p:cNvPicPr>
          <p:nvPr>
            <p:ph idx="1"/>
          </p:nvPr>
        </p:nvPicPr>
        <p:blipFill>
          <a:blip r:embed="rId2" cstate="print">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1143000" y="3369781"/>
            <a:ext cx="7391400" cy="3490278"/>
          </a:xfrm>
        </p:spPr>
      </p:pic>
      <p:sp>
        <p:nvSpPr>
          <p:cNvPr id="3" name="Text Placeholder 2"/>
          <p:cNvSpPr>
            <a:spLocks noGrp="1"/>
          </p:cNvSpPr>
          <p:nvPr>
            <p:ph type="body" sz="half" idx="2"/>
          </p:nvPr>
        </p:nvSpPr>
        <p:spPr>
          <a:xfrm>
            <a:off x="0" y="1447800"/>
            <a:ext cx="9144000" cy="1905000"/>
          </a:xfrm>
        </p:spPr>
        <p:txBody>
          <a:bodyPr>
            <a:normAutofit fontScale="92500" lnSpcReduction="20000"/>
          </a:bodyPr>
          <a:lstStyle/>
          <a:p>
            <a:r>
              <a:rPr lang="en-US" sz="2400" b="1" dirty="0" smtClean="0"/>
              <a:t>What: </a:t>
            </a:r>
            <a:r>
              <a:rPr lang="en-US" sz="2400" dirty="0" smtClean="0"/>
              <a:t>placed rules on banks</a:t>
            </a:r>
          </a:p>
          <a:p>
            <a:endParaRPr lang="en-US" sz="2400" dirty="0" smtClean="0"/>
          </a:p>
          <a:p>
            <a:r>
              <a:rPr lang="en-US" sz="2400" b="1" dirty="0" smtClean="0"/>
              <a:t>Purpose: </a:t>
            </a:r>
            <a:r>
              <a:rPr lang="en-US" sz="2400" dirty="0" smtClean="0"/>
              <a:t>prevented reckless investments. Guaranteed bank deposits up to $2,500 per person, per bank. Became the #1 program to fix the banks!</a:t>
            </a:r>
          </a:p>
          <a:p>
            <a:pPr lvl="0"/>
            <a:endParaRPr lang="en-US" sz="1300" i="1" dirty="0" smtClean="0"/>
          </a:p>
          <a:p>
            <a:pPr lvl="0"/>
            <a:endParaRPr lang="en-US" sz="2400" i="1" dirty="0" smtClean="0"/>
          </a:p>
          <a:p>
            <a:pPr lvl="0" algn="ctr"/>
            <a:r>
              <a:rPr lang="en-US" sz="1900" i="1" dirty="0" smtClean="0"/>
              <a:t>Today the FDIC protects up to $250,000</a:t>
            </a:r>
          </a:p>
          <a:p>
            <a:endParaRPr lang="en-US" sz="1600" dirty="0">
              <a:solidFill>
                <a:schemeClr val="bg2">
                  <a:lumMod val="50000"/>
                </a:schemeClr>
              </a:solidFill>
            </a:endParaRPr>
          </a:p>
        </p:txBody>
      </p:sp>
    </p:spTree>
    <p:extLst>
      <p:ext uri="{BB962C8B-B14F-4D97-AF65-F5344CB8AC3E}">
        <p14:creationId xmlns:p14="http://schemas.microsoft.com/office/powerpoint/2010/main" val="29400995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2895600" cy="1447800"/>
          </a:xfrm>
        </p:spPr>
        <p:txBody>
          <a:bodyPr>
            <a:noAutofit/>
          </a:bodyPr>
          <a:lstStyle/>
          <a:p>
            <a:r>
              <a:rPr lang="en-US" sz="3200" b="1" dirty="0" smtClean="0">
                <a:solidFill>
                  <a:srgbClr val="00B0F0"/>
                </a:solidFill>
              </a:rPr>
              <a:t>The National Labor Relations Board (NLRB)</a:t>
            </a:r>
            <a:endParaRPr lang="en-US" sz="3200" b="1" dirty="0">
              <a:solidFill>
                <a:srgbClr val="00B0F0"/>
              </a:solidFill>
            </a:endParaRPr>
          </a:p>
        </p:txBody>
      </p:sp>
      <p:pic>
        <p:nvPicPr>
          <p:cNvPr id="5" name="Content Placeholder 4" descr="The Wagner Act.jpg"/>
          <p:cNvPicPr>
            <a:picLocks noGrp="1" noChangeAspect="1"/>
          </p:cNvPicPr>
          <p:nvPr>
            <p:ph idx="1"/>
          </p:nvPr>
        </p:nvPicPr>
        <p:blipFill>
          <a:blip r:embed="rId2" cstate="print"/>
          <a:stretch>
            <a:fillRect/>
          </a:stretch>
        </p:blipFill>
        <p:spPr>
          <a:xfrm>
            <a:off x="3352800" y="1668307"/>
            <a:ext cx="5756449" cy="4199093"/>
          </a:xfrm>
        </p:spPr>
      </p:pic>
      <p:sp>
        <p:nvSpPr>
          <p:cNvPr id="3" name="Text Placeholder 2"/>
          <p:cNvSpPr>
            <a:spLocks noGrp="1"/>
          </p:cNvSpPr>
          <p:nvPr>
            <p:ph type="body" sz="half" idx="2"/>
          </p:nvPr>
        </p:nvSpPr>
        <p:spPr>
          <a:xfrm>
            <a:off x="0" y="1600200"/>
            <a:ext cx="3429000" cy="5257800"/>
          </a:xfrm>
        </p:spPr>
        <p:txBody>
          <a:bodyPr>
            <a:noAutofit/>
          </a:bodyPr>
          <a:lstStyle/>
          <a:p>
            <a:pPr lvl="0"/>
            <a:r>
              <a:rPr lang="en-US" sz="2200" b="1" dirty="0" smtClean="0"/>
              <a:t>What: </a:t>
            </a:r>
            <a:r>
              <a:rPr lang="en-US" sz="2200" dirty="0" smtClean="0"/>
              <a:t>gave labor unions the right to collective bargaining with companies</a:t>
            </a:r>
          </a:p>
          <a:p>
            <a:pPr lvl="0"/>
            <a:endParaRPr lang="en-US" sz="2200" dirty="0" smtClean="0"/>
          </a:p>
          <a:p>
            <a:pPr lvl="0"/>
            <a:r>
              <a:rPr lang="en-US" sz="2200" b="1" dirty="0" smtClean="0"/>
              <a:t>Purpose: </a:t>
            </a:r>
            <a:r>
              <a:rPr lang="en-US" sz="2200" dirty="0" smtClean="0"/>
              <a:t>protected wages and benefits of workers</a:t>
            </a:r>
            <a:endParaRPr lang="en-US" sz="2200" dirty="0"/>
          </a:p>
          <a:p>
            <a:pPr lvl="0"/>
            <a:endParaRPr lang="en-US" sz="2200" dirty="0" smtClean="0"/>
          </a:p>
          <a:p>
            <a:pPr lvl="0"/>
            <a:r>
              <a:rPr lang="en-US" sz="1800" i="1" dirty="0" smtClean="0"/>
              <a:t>Union popularity finally INCREASED since the early 1900’s as membership TRIPLED!</a:t>
            </a:r>
            <a:endParaRPr lang="en-US" sz="1800" i="1" dirty="0"/>
          </a:p>
          <a:p>
            <a:endParaRPr lang="en-US" sz="18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2819400" cy="1371600"/>
          </a:xfrm>
        </p:spPr>
        <p:txBody>
          <a:bodyPr>
            <a:normAutofit/>
          </a:bodyPr>
          <a:lstStyle/>
          <a:p>
            <a:r>
              <a:rPr lang="en-US" sz="2800" b="1" dirty="0" smtClean="0">
                <a:solidFill>
                  <a:srgbClr val="00B0F0"/>
                </a:solidFill>
              </a:rPr>
              <a:t>Rural Electrification Act (REA)</a:t>
            </a:r>
            <a:endParaRPr lang="en-US" sz="2800" b="1" dirty="0">
              <a:solidFill>
                <a:srgbClr val="00B0F0"/>
              </a:solidFill>
            </a:endParaRPr>
          </a:p>
        </p:txBody>
      </p:sp>
      <p:sp>
        <p:nvSpPr>
          <p:cNvPr id="3" name="Text Placeholder 2"/>
          <p:cNvSpPr>
            <a:spLocks noGrp="1"/>
          </p:cNvSpPr>
          <p:nvPr>
            <p:ph type="body" sz="half" idx="2"/>
          </p:nvPr>
        </p:nvSpPr>
        <p:spPr>
          <a:xfrm>
            <a:off x="0" y="1600200"/>
            <a:ext cx="5105400" cy="5410200"/>
          </a:xfrm>
        </p:spPr>
        <p:txBody>
          <a:bodyPr>
            <a:noAutofit/>
          </a:bodyPr>
          <a:lstStyle/>
          <a:p>
            <a:r>
              <a:rPr lang="en-US" sz="2200" b="1" dirty="0" smtClean="0"/>
              <a:t>What: </a:t>
            </a:r>
            <a:r>
              <a:rPr lang="en-US" sz="2200" dirty="0" smtClean="0"/>
              <a:t>brought electricity to rural areas</a:t>
            </a:r>
          </a:p>
          <a:p>
            <a:endParaRPr lang="en-US" sz="2200" dirty="0" smtClean="0"/>
          </a:p>
          <a:p>
            <a:r>
              <a:rPr lang="en-US" sz="2200" b="1" dirty="0" smtClean="0"/>
              <a:t>Purpose: </a:t>
            </a:r>
            <a:r>
              <a:rPr lang="en-US" sz="2200" dirty="0" smtClean="0"/>
              <a:t>farmers could use electricity to mechanize many of their farm practices reducing their costs</a:t>
            </a:r>
          </a:p>
          <a:p>
            <a:endParaRPr lang="en-US" sz="1800" dirty="0" smtClean="0"/>
          </a:p>
          <a:p>
            <a:endParaRPr lang="en-US" sz="1800" dirty="0"/>
          </a:p>
          <a:p>
            <a:r>
              <a:rPr lang="en-US" sz="1600" dirty="0"/>
              <a:t>While 90% of urban dwellers had electricity by the 1930s, only 10% of rural dwellers </a:t>
            </a:r>
            <a:r>
              <a:rPr lang="en-US" sz="1600" dirty="0" smtClean="0"/>
              <a:t>did. Private </a:t>
            </a:r>
            <a:r>
              <a:rPr lang="en-US" sz="1600" dirty="0"/>
              <a:t>companies hadn't been interested in building costly electricity lines into the countryside and assumed the farmers would be too poor to buy the electricity once it was there. </a:t>
            </a:r>
            <a:r>
              <a:rPr lang="en-US" sz="1600" dirty="0" smtClean="0"/>
              <a:t>But by </a:t>
            </a:r>
            <a:r>
              <a:rPr lang="en-US" sz="1600" dirty="0"/>
              <a:t>1939, 25% of rural households had electricity. </a:t>
            </a:r>
            <a:r>
              <a:rPr lang="en-US" sz="1600" dirty="0" smtClean="0"/>
              <a:t>The </a:t>
            </a:r>
            <a:r>
              <a:rPr lang="en-US" sz="1600" dirty="0"/>
              <a:t>access to electricity completely changed rural life, bringing appliances into the house and onto the field, improving health and sanitation with running water and refrigerators, and connecting farms to the outside world via the radio.</a:t>
            </a:r>
          </a:p>
          <a:p>
            <a:endParaRPr lang="en-US" sz="1800" dirty="0"/>
          </a:p>
        </p:txBody>
      </p:sp>
      <p:pic>
        <p:nvPicPr>
          <p:cNvPr id="2050" name="Picture 2" descr="http://www.odec.com/App_Content/media/History%20REA%20Post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1676400"/>
            <a:ext cx="3876675" cy="49621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1645808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2895600" cy="1447800"/>
          </a:xfrm>
        </p:spPr>
        <p:txBody>
          <a:bodyPr>
            <a:noAutofit/>
          </a:bodyPr>
          <a:lstStyle/>
          <a:p>
            <a:r>
              <a:rPr lang="en-US" sz="3200" b="1" dirty="0" smtClean="0">
                <a:solidFill>
                  <a:srgbClr val="00B0F0"/>
                </a:solidFill>
              </a:rPr>
              <a:t>The Social Security Act</a:t>
            </a:r>
            <a:endParaRPr lang="en-US" sz="3200" b="1" dirty="0">
              <a:solidFill>
                <a:srgbClr val="00B0F0"/>
              </a:solidFill>
            </a:endParaRPr>
          </a:p>
        </p:txBody>
      </p:sp>
      <p:pic>
        <p:nvPicPr>
          <p:cNvPr id="5" name="Content Placeholder 4" descr="Social Security Act.jpg"/>
          <p:cNvPicPr>
            <a:picLocks noGrp="1" noChangeAspect="1"/>
          </p:cNvPicPr>
          <p:nvPr>
            <p:ph idx="1"/>
          </p:nvPr>
        </p:nvPicPr>
        <p:blipFill>
          <a:blip r:embed="rId2" cstate="print"/>
          <a:stretch>
            <a:fillRect/>
          </a:stretch>
        </p:blipFill>
        <p:spPr>
          <a:xfrm>
            <a:off x="4800600" y="0"/>
            <a:ext cx="4218009" cy="6938193"/>
          </a:xfrm>
        </p:spPr>
      </p:pic>
      <p:sp>
        <p:nvSpPr>
          <p:cNvPr id="3" name="Text Placeholder 2"/>
          <p:cNvSpPr>
            <a:spLocks noGrp="1"/>
          </p:cNvSpPr>
          <p:nvPr>
            <p:ph type="body" sz="half" idx="2"/>
          </p:nvPr>
        </p:nvSpPr>
        <p:spPr>
          <a:xfrm>
            <a:off x="0" y="1524000"/>
            <a:ext cx="4724400" cy="5334000"/>
          </a:xfrm>
        </p:spPr>
        <p:txBody>
          <a:bodyPr>
            <a:normAutofit/>
          </a:bodyPr>
          <a:lstStyle/>
          <a:p>
            <a:pPr lvl="0"/>
            <a:r>
              <a:rPr lang="en-US" sz="2200" b="1" dirty="0" smtClean="0"/>
              <a:t>What: </a:t>
            </a:r>
            <a:r>
              <a:rPr lang="en-US" sz="2200" dirty="0" smtClean="0"/>
              <a:t>Provided supplemental income for the elderly</a:t>
            </a:r>
          </a:p>
          <a:p>
            <a:pPr lvl="0"/>
            <a:endParaRPr lang="en-US" sz="2200" dirty="0"/>
          </a:p>
          <a:p>
            <a:pPr lvl="0"/>
            <a:r>
              <a:rPr lang="en-US" sz="2200" b="1" dirty="0" smtClean="0"/>
              <a:t>Purpose: </a:t>
            </a:r>
            <a:r>
              <a:rPr lang="en-US" sz="2200" dirty="0" smtClean="0"/>
              <a:t>Helped those who were in most need</a:t>
            </a:r>
            <a:endParaRPr lang="en-US" sz="2200" dirty="0"/>
          </a:p>
          <a:p>
            <a:pPr lvl="0"/>
            <a:endParaRPr lang="en-US" sz="1900" dirty="0"/>
          </a:p>
          <a:p>
            <a:pPr lvl="0"/>
            <a:r>
              <a:rPr lang="en-US" sz="1800" i="1" dirty="0" smtClean="0"/>
              <a:t>Gave aid to children who lost their fathers (or they were unemployed) as well as those who could not work due to a disability. Social Security STILL exists today.</a:t>
            </a:r>
            <a:endParaRPr lang="en-US" sz="1800" i="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FFC000"/>
                </a:solidFill>
              </a:rPr>
              <a:t>Franklin Delano Roosevelt</a:t>
            </a:r>
            <a:endParaRPr lang="en-US" dirty="0">
              <a:solidFill>
                <a:srgbClr val="FFC000"/>
              </a:solidFill>
            </a:endParaRPr>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76200" y="1338943"/>
            <a:ext cx="4191000" cy="5442857"/>
          </a:xfrm>
        </p:spPr>
      </p:pic>
      <p:sp>
        <p:nvSpPr>
          <p:cNvPr id="6" name="Content Placeholder 5"/>
          <p:cNvSpPr>
            <a:spLocks noGrp="1"/>
          </p:cNvSpPr>
          <p:nvPr>
            <p:ph sz="half" idx="2"/>
          </p:nvPr>
        </p:nvSpPr>
        <p:spPr>
          <a:xfrm>
            <a:off x="4267200" y="1447800"/>
            <a:ext cx="4800600" cy="4623816"/>
          </a:xfrm>
        </p:spPr>
        <p:txBody>
          <a:bodyPr>
            <a:noAutofit/>
          </a:bodyPr>
          <a:lstStyle/>
          <a:p>
            <a:r>
              <a:rPr lang="en-US" sz="2200" dirty="0" smtClean="0">
                <a:solidFill>
                  <a:schemeClr val="tx1"/>
                </a:solidFill>
                <a:latin typeface="+mj-lt"/>
                <a:cs typeface="Courier New" pitchFamily="49" charset="0"/>
              </a:rPr>
              <a:t>Roosevelt was a wealthy New Yorker and a distant relative of Theodore Roosevelt, a man whom he admired.  </a:t>
            </a:r>
          </a:p>
          <a:p>
            <a:r>
              <a:rPr lang="en-US" sz="2200" dirty="0" smtClean="0">
                <a:solidFill>
                  <a:schemeClr val="tx1"/>
                </a:solidFill>
                <a:latin typeface="+mj-lt"/>
                <a:cs typeface="Courier New" pitchFamily="49" charset="0"/>
              </a:rPr>
              <a:t>He was a Assistant Secretary of the Navy, a job Teddy held as well.</a:t>
            </a:r>
          </a:p>
          <a:p>
            <a:r>
              <a:rPr lang="en-US" sz="2200" dirty="0" smtClean="0">
                <a:solidFill>
                  <a:schemeClr val="tx1"/>
                </a:solidFill>
                <a:latin typeface="+mj-lt"/>
                <a:cs typeface="Courier New" pitchFamily="49" charset="0"/>
              </a:rPr>
              <a:t>He ran for Vice President in the Election of 1920, but, lost to Warren G. Harding.  </a:t>
            </a:r>
          </a:p>
          <a:p>
            <a:r>
              <a:rPr lang="en-US" sz="2200" dirty="0" smtClean="0">
                <a:solidFill>
                  <a:schemeClr val="tx1"/>
                </a:solidFill>
                <a:latin typeface="+mj-lt"/>
                <a:cs typeface="Courier New" pitchFamily="49" charset="0"/>
              </a:rPr>
              <a:t>In 1928, he was elected Governor of New York.</a:t>
            </a:r>
          </a:p>
          <a:p>
            <a:r>
              <a:rPr lang="en-US" sz="2200" dirty="0" smtClean="0">
                <a:solidFill>
                  <a:schemeClr val="tx1"/>
                </a:solidFill>
                <a:latin typeface="+mj-lt"/>
                <a:cs typeface="Courier New" pitchFamily="49" charset="0"/>
              </a:rPr>
              <a:t>Suffered from Polio – a disease that left him in a wheelchair towards the end of his life</a:t>
            </a:r>
            <a:endParaRPr lang="en-US" sz="2200" dirty="0">
              <a:solidFill>
                <a:schemeClr val="tx1"/>
              </a:solidFill>
              <a:latin typeface="+mj-lt"/>
              <a:cs typeface="Courier New" pitchFamily="49" charset="0"/>
            </a:endParaRPr>
          </a:p>
        </p:txBody>
      </p:sp>
    </p:spTree>
    <p:extLst>
      <p:ext uri="{BB962C8B-B14F-4D97-AF65-F5344CB8AC3E}">
        <p14:creationId xmlns:p14="http://schemas.microsoft.com/office/powerpoint/2010/main" val="32362439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2819400" cy="1447800"/>
          </a:xfrm>
        </p:spPr>
        <p:txBody>
          <a:bodyPr>
            <a:noAutofit/>
          </a:bodyPr>
          <a:lstStyle/>
          <a:p>
            <a:r>
              <a:rPr lang="en-US" sz="2800" b="1" dirty="0" smtClean="0">
                <a:solidFill>
                  <a:srgbClr val="00B0F0"/>
                </a:solidFill>
              </a:rPr>
              <a:t>Works Progress Administration (WPA) </a:t>
            </a:r>
            <a:endParaRPr lang="en-US" sz="2800" b="1" dirty="0">
              <a:solidFill>
                <a:srgbClr val="00B0F0"/>
              </a:solidFill>
            </a:endParaRPr>
          </a:p>
        </p:txBody>
      </p:sp>
      <p:pic>
        <p:nvPicPr>
          <p:cNvPr id="5" name="Content Placeholder 4" descr="WPA.jpg"/>
          <p:cNvPicPr>
            <a:picLocks noGrp="1" noChangeAspect="1"/>
          </p:cNvPicPr>
          <p:nvPr>
            <p:ph idx="1"/>
          </p:nvPr>
        </p:nvPicPr>
        <p:blipFill>
          <a:blip r:embed="rId2" cstate="print"/>
          <a:stretch>
            <a:fillRect/>
          </a:stretch>
        </p:blipFill>
        <p:spPr>
          <a:xfrm>
            <a:off x="4375547" y="0"/>
            <a:ext cx="4768453" cy="6858000"/>
          </a:xfrm>
        </p:spPr>
      </p:pic>
      <p:sp>
        <p:nvSpPr>
          <p:cNvPr id="3" name="Text Placeholder 2"/>
          <p:cNvSpPr>
            <a:spLocks noGrp="1"/>
          </p:cNvSpPr>
          <p:nvPr>
            <p:ph type="body" sz="half" idx="2"/>
          </p:nvPr>
        </p:nvSpPr>
        <p:spPr>
          <a:xfrm>
            <a:off x="0" y="1447800"/>
            <a:ext cx="4267200" cy="5410200"/>
          </a:xfrm>
        </p:spPr>
        <p:txBody>
          <a:bodyPr>
            <a:normAutofit/>
          </a:bodyPr>
          <a:lstStyle/>
          <a:p>
            <a:pPr lvl="0"/>
            <a:r>
              <a:rPr lang="en-US" sz="2200" b="1" dirty="0" smtClean="0"/>
              <a:t>What: </a:t>
            </a:r>
            <a:r>
              <a:rPr lang="en-US" sz="2200" dirty="0" smtClean="0"/>
              <a:t>hired common laborers, teachers, writers, artists, and musicians</a:t>
            </a:r>
          </a:p>
          <a:p>
            <a:pPr lvl="0"/>
            <a:endParaRPr lang="en-US" sz="2200" dirty="0"/>
          </a:p>
          <a:p>
            <a:pPr lvl="0"/>
            <a:r>
              <a:rPr lang="en-US" sz="2200" b="1" dirty="0" smtClean="0"/>
              <a:t>Purpose: </a:t>
            </a:r>
            <a:r>
              <a:rPr lang="en-US" sz="2200" dirty="0" smtClean="0"/>
              <a:t>Give the most skilled jobs to complete government sponsored activities or research</a:t>
            </a:r>
            <a:endParaRPr lang="en-US" sz="22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Wrapping Up</a:t>
            </a:r>
            <a:endParaRPr lang="en-US" dirty="0"/>
          </a:p>
        </p:txBody>
      </p:sp>
      <p:sp>
        <p:nvSpPr>
          <p:cNvPr id="3" name="Content Placeholder 2"/>
          <p:cNvSpPr>
            <a:spLocks noGrp="1"/>
          </p:cNvSpPr>
          <p:nvPr>
            <p:ph idx="1"/>
          </p:nvPr>
        </p:nvSpPr>
        <p:spPr>
          <a:xfrm>
            <a:off x="0" y="1447800"/>
            <a:ext cx="9144000" cy="5410199"/>
          </a:xfrm>
        </p:spPr>
        <p:txBody>
          <a:bodyPr>
            <a:normAutofit fontScale="77500" lnSpcReduction="20000"/>
          </a:bodyPr>
          <a:lstStyle/>
          <a:p>
            <a:pPr marL="118872" indent="0">
              <a:buNone/>
            </a:pPr>
            <a:r>
              <a:rPr lang="en-US" dirty="0" smtClean="0"/>
              <a:t>PLEASE know that there were DOZENS of “New Deal” programs created by FDR to help combat the Depression. There was the: CCC, CWA, FERA, PWA, NIRA, TVA, Indian Reorganization Act, SEC, HOLC, FSA, Fair Standards Labor Act . . . the list goes on and on. </a:t>
            </a:r>
          </a:p>
          <a:p>
            <a:pPr marL="118872" indent="0">
              <a:buNone/>
            </a:pPr>
            <a:endParaRPr lang="en-US" dirty="0"/>
          </a:p>
          <a:p>
            <a:pPr marL="118872" indent="0">
              <a:buNone/>
            </a:pPr>
            <a:r>
              <a:rPr lang="en-US" dirty="0" smtClean="0"/>
              <a:t>There was even a SECOND New Deal where even MORE programs were created! Phew! Good thing I’m not making you know ALL of them, right? </a:t>
            </a:r>
          </a:p>
          <a:p>
            <a:pPr marL="118872" indent="0">
              <a:buNone/>
            </a:pPr>
            <a:endParaRPr lang="en-US" dirty="0"/>
          </a:p>
          <a:p>
            <a:pPr marL="118872" indent="0">
              <a:buNone/>
            </a:pPr>
            <a:r>
              <a:rPr lang="en-US" dirty="0" smtClean="0"/>
              <a:t>The point is – regardless of the NAME of the program, or the crazy acronym that goes with it (</a:t>
            </a:r>
            <a:r>
              <a:rPr lang="en-US" i="1" dirty="0" smtClean="0"/>
              <a:t>known to us fancy history teachers as alphabet soup</a:t>
            </a:r>
            <a:r>
              <a:rPr lang="en-US" dirty="0" smtClean="0"/>
              <a:t>) – FDR wanted </a:t>
            </a:r>
            <a:r>
              <a:rPr lang="en-US" i="1" u="sng" dirty="0" smtClean="0"/>
              <a:t>three</a:t>
            </a:r>
            <a:r>
              <a:rPr lang="en-US" dirty="0" smtClean="0"/>
              <a:t> things for America:</a:t>
            </a:r>
          </a:p>
          <a:p>
            <a:pPr lvl="1"/>
            <a:r>
              <a:rPr lang="en-US" b="1" dirty="0" smtClean="0"/>
              <a:t>Relief</a:t>
            </a:r>
          </a:p>
          <a:p>
            <a:pPr lvl="1"/>
            <a:r>
              <a:rPr lang="en-US" b="1" dirty="0" smtClean="0"/>
              <a:t>Recovery</a:t>
            </a:r>
          </a:p>
          <a:p>
            <a:pPr lvl="1"/>
            <a:r>
              <a:rPr lang="en-US" b="1" dirty="0" smtClean="0"/>
              <a:t>Reform</a:t>
            </a:r>
          </a:p>
          <a:p>
            <a:pPr lvl="3"/>
            <a:r>
              <a:rPr lang="en-US" dirty="0">
                <a:hlinkClick r:id="rId2"/>
              </a:rPr>
              <a:t>http://</a:t>
            </a:r>
            <a:r>
              <a:rPr lang="en-US" dirty="0" smtClean="0">
                <a:hlinkClick r:id="rId2"/>
              </a:rPr>
              <a:t>www.youtube.com/watch?v=WvcWeNf9g6A</a:t>
            </a:r>
            <a:r>
              <a:rPr lang="en-US" dirty="0" smtClean="0"/>
              <a:t> </a:t>
            </a:r>
            <a:endParaRPr lang="en-US" dirty="0"/>
          </a:p>
        </p:txBody>
      </p:sp>
    </p:spTree>
    <p:extLst>
      <p:ext uri="{BB962C8B-B14F-4D97-AF65-F5344CB8AC3E}">
        <p14:creationId xmlns:p14="http://schemas.microsoft.com/office/powerpoint/2010/main" val="39837272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128" y="76200"/>
            <a:ext cx="8260672" cy="1039427"/>
          </a:xfrm>
        </p:spPr>
        <p:txBody>
          <a:bodyPr/>
          <a:lstStyle/>
          <a:p>
            <a:r>
              <a:rPr lang="en-US" dirty="0" smtClean="0">
                <a:solidFill>
                  <a:srgbClr val="FFC000"/>
                </a:solidFill>
              </a:rPr>
              <a:t>FDR becomes President - 1932</a:t>
            </a:r>
            <a:endParaRPr lang="en-US" b="1" dirty="0">
              <a:solidFill>
                <a:srgbClr val="FFC000"/>
              </a:solidFill>
            </a:endParaRPr>
          </a:p>
        </p:txBody>
      </p:sp>
      <p:pic>
        <p:nvPicPr>
          <p:cNvPr id="6" name="Content Placeholder 5"/>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876800" y="1003300"/>
            <a:ext cx="3336817" cy="4406900"/>
          </a:xfrm>
        </p:spPr>
      </p:pic>
      <p:pic>
        <p:nvPicPr>
          <p:cNvPr id="8" name="Content Placeholder 7"/>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881411" y="1003300"/>
            <a:ext cx="3385789" cy="4406900"/>
          </a:xfrm>
        </p:spPr>
      </p:pic>
      <p:sp>
        <p:nvSpPr>
          <p:cNvPr id="5" name="TextBox 4"/>
          <p:cNvSpPr txBox="1"/>
          <p:nvPr/>
        </p:nvSpPr>
        <p:spPr>
          <a:xfrm>
            <a:off x="0" y="5410200"/>
            <a:ext cx="9144000" cy="1508105"/>
          </a:xfrm>
          <a:prstGeom prst="rect">
            <a:avLst/>
          </a:prstGeom>
          <a:noFill/>
        </p:spPr>
        <p:txBody>
          <a:bodyPr wrap="square" rtlCol="0">
            <a:spAutoFit/>
          </a:bodyPr>
          <a:lstStyle/>
          <a:p>
            <a:pPr algn="ctr"/>
            <a:r>
              <a:rPr lang="en-US" sz="2800" b="1" dirty="0" smtClean="0"/>
              <a:t>FDR defeated Hoover </a:t>
            </a:r>
            <a:r>
              <a:rPr lang="en-US" sz="1400" i="1" dirty="0" smtClean="0"/>
              <a:t>(yep, he had the guts to run again!)</a:t>
            </a:r>
            <a:endParaRPr lang="en-US" sz="1050" i="1" dirty="0" smtClean="0"/>
          </a:p>
          <a:p>
            <a:pPr algn="ctr"/>
            <a:r>
              <a:rPr lang="en-US" i="1" dirty="0" smtClean="0"/>
              <a:t>Received 472 electoral votes (to Hoover’s 59) as well as </a:t>
            </a:r>
            <a:r>
              <a:rPr lang="en-US" b="1" i="1" dirty="0" smtClean="0"/>
              <a:t>57% of the popular vote</a:t>
            </a:r>
            <a:r>
              <a:rPr lang="en-US" i="1" dirty="0" smtClean="0"/>
              <a:t>.</a:t>
            </a:r>
          </a:p>
          <a:p>
            <a:pPr algn="ctr"/>
            <a:endParaRPr lang="en-US" sz="1400" dirty="0" smtClean="0"/>
          </a:p>
          <a:p>
            <a:pPr algn="ctr"/>
            <a:r>
              <a:rPr lang="en-US" dirty="0" smtClean="0"/>
              <a:t>He remains president for 13.5 years – until his death in 1945 </a:t>
            </a:r>
          </a:p>
          <a:p>
            <a:pPr algn="ctr"/>
            <a:r>
              <a:rPr lang="en-US" sz="1400" i="1" dirty="0" smtClean="0"/>
              <a:t>(if he didn’t die he would have been President for 16 years – that’s longer than the time you have been on earth!)</a:t>
            </a:r>
            <a:endParaRPr lang="en-US" sz="1400" i="1" dirty="0"/>
          </a:p>
        </p:txBody>
      </p:sp>
    </p:spTree>
    <p:extLst>
      <p:ext uri="{BB962C8B-B14F-4D97-AF65-F5344CB8AC3E}">
        <p14:creationId xmlns:p14="http://schemas.microsoft.com/office/powerpoint/2010/main" val="5023059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46" y="0"/>
            <a:ext cx="9144000" cy="609600"/>
          </a:xfrm>
        </p:spPr>
        <p:txBody>
          <a:bodyPr>
            <a:normAutofit/>
          </a:bodyPr>
          <a:lstStyle/>
          <a:p>
            <a:pPr algn="ctr"/>
            <a:r>
              <a:rPr lang="en-US" sz="3600" u="sng" dirty="0" smtClean="0">
                <a:hlinkClick r:id="rId4" action="ppaction://hlinkfile"/>
              </a:rPr>
              <a:t>The only thing we have to fear is fear itself</a:t>
            </a:r>
            <a:endParaRPr lang="en-US" sz="3600" u="sng" dirty="0"/>
          </a:p>
        </p:txBody>
      </p:sp>
      <p:sp>
        <p:nvSpPr>
          <p:cNvPr id="3" name="Text Placeholder 2"/>
          <p:cNvSpPr>
            <a:spLocks noGrp="1"/>
          </p:cNvSpPr>
          <p:nvPr>
            <p:ph type="body" idx="1"/>
          </p:nvPr>
        </p:nvSpPr>
        <p:spPr>
          <a:xfrm>
            <a:off x="0" y="685800"/>
            <a:ext cx="9144000" cy="1905000"/>
          </a:xfrm>
        </p:spPr>
        <p:txBody>
          <a:bodyPr>
            <a:normAutofit/>
          </a:bodyPr>
          <a:lstStyle/>
          <a:p>
            <a:r>
              <a:rPr lang="en-US" dirty="0" smtClean="0"/>
              <a:t>“This </a:t>
            </a:r>
            <a:r>
              <a:rPr lang="en-US" dirty="0"/>
              <a:t>is preeminently the time to speak the truth, the whole truth, frankly and boldly. Nor need we shrink from honestly facing conditions in our country today. This great Nation will endure as it has endured, will revive and will prosper. So, first of all, let me assert my firm belief that the only thing we have to fear is fear itself—nameless, unreasoning, unjustified terror which paralyzes needed efforts to convert retreat into </a:t>
            </a:r>
            <a:r>
              <a:rPr lang="en-US" dirty="0" smtClean="0"/>
              <a:t>advance”</a:t>
            </a:r>
            <a:endParaRPr lang="en-US" dirty="0"/>
          </a:p>
        </p:txBody>
      </p:sp>
      <p:pic>
        <p:nvPicPr>
          <p:cNvPr id="6" name="F.D.R.'s First Inaugural Speech_ Nothing to fear.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371600" y="2643188"/>
            <a:ext cx="7047447" cy="3986212"/>
          </a:xfrm>
          <a:prstGeom prst="rect">
            <a:avLst/>
          </a:prstGeom>
          <a:ln w="127000" cap="flat">
            <a:solidFill>
              <a:srgbClr val="D9D9D9"/>
            </a:solidFill>
            <a:miter lim="800000"/>
          </a:ln>
          <a:effectLst>
            <a:outerShdw blurRad="190500" dist="25400" dir="5400000" sx="104000" sy="104000" kx="100000" ky="100000" algn="t" rotWithShape="0">
              <a:srgbClr val="000000">
                <a:alpha val="18000"/>
              </a:srgbClr>
            </a:outerShdw>
          </a:effectLst>
          <a:scene3d>
            <a:camera prst="orthographicFront"/>
            <a:lightRig rig="threePt" dir="t"/>
          </a:scene3d>
          <a:sp3d contourW="25400">
            <a:contourClr>
              <a:srgbClr val="FFFFFF"/>
            </a:contourClr>
          </a:sp3d>
        </p:spPr>
      </p:pic>
      <p:pic>
        <p:nvPicPr>
          <p:cNvPr id="4" name="Picture 3"/>
          <p:cNvPicPr>
            <a:picLocks noChangeAspect="1"/>
          </p:cNvPicPr>
          <p:nvPr/>
        </p:nvPicPr>
        <p:blipFill>
          <a:blip r:embed="rId6"/>
          <a:stretch>
            <a:fillRect/>
          </a:stretch>
        </p:blipFill>
        <p:spPr>
          <a:xfrm>
            <a:off x="2286000" y="2667000"/>
            <a:ext cx="4572000" cy="3886200"/>
          </a:xfrm>
          <a:prstGeom prst="rect">
            <a:avLst/>
          </a:prstGeom>
        </p:spPr>
      </p:pic>
    </p:spTree>
    <p:extLst>
      <p:ext uri="{BB962C8B-B14F-4D97-AF65-F5344CB8AC3E}">
        <p14:creationId xmlns:p14="http://schemas.microsoft.com/office/powerpoint/2010/main" val="380985885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C000"/>
                </a:solidFill>
              </a:rPr>
              <a:t>The New Deal</a:t>
            </a:r>
            <a:endParaRPr lang="en-US" dirty="0">
              <a:solidFill>
                <a:srgbClr val="FFC000"/>
              </a:solidFill>
            </a:endParaRPr>
          </a:p>
        </p:txBody>
      </p:sp>
      <p:sp>
        <p:nvSpPr>
          <p:cNvPr id="3" name="Content Placeholder 2"/>
          <p:cNvSpPr>
            <a:spLocks noGrp="1"/>
          </p:cNvSpPr>
          <p:nvPr>
            <p:ph idx="1"/>
          </p:nvPr>
        </p:nvSpPr>
        <p:spPr>
          <a:xfrm>
            <a:off x="0" y="1447800"/>
            <a:ext cx="3048000" cy="5410200"/>
          </a:xfrm>
        </p:spPr>
        <p:txBody>
          <a:bodyPr/>
          <a:lstStyle/>
          <a:p>
            <a:r>
              <a:rPr lang="en-US" dirty="0" smtClean="0"/>
              <a:t>FDR’s plan to fix the Great Depression is called “</a:t>
            </a:r>
            <a:r>
              <a:rPr lang="en-US" b="1" dirty="0" smtClean="0"/>
              <a:t>the New Deal</a:t>
            </a:r>
            <a:r>
              <a:rPr lang="en-US" dirty="0" smtClean="0"/>
              <a:t>”</a:t>
            </a:r>
            <a:endParaRPr lang="en-US" dirty="0"/>
          </a:p>
        </p:txBody>
      </p:sp>
      <p:pic>
        <p:nvPicPr>
          <p:cNvPr id="4" name="Content Placeholder 3" descr="The New Deal Political Cartoon.jpg"/>
          <p:cNvPicPr>
            <a:picLocks noChangeAspect="1"/>
          </p:cNvPicPr>
          <p:nvPr/>
        </p:nvPicPr>
        <p:blipFill>
          <a:blip r:embed="rId2" cstate="print"/>
          <a:stretch>
            <a:fillRect/>
          </a:stretch>
        </p:blipFill>
        <p:spPr>
          <a:xfrm>
            <a:off x="3124199" y="1426244"/>
            <a:ext cx="6019801" cy="5431756"/>
          </a:xfrm>
          <a:prstGeom prst="rect">
            <a:avLst/>
          </a:prstGeom>
        </p:spPr>
      </p:pic>
    </p:spTree>
    <p:extLst>
      <p:ext uri="{BB962C8B-B14F-4D97-AF65-F5344CB8AC3E}">
        <p14:creationId xmlns:p14="http://schemas.microsoft.com/office/powerpoint/2010/main" val="17921704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GOALS of FDR’s New Deal</a:t>
            </a:r>
            <a:endParaRPr lang="en-US" dirty="0"/>
          </a:p>
        </p:txBody>
      </p:sp>
      <p:sp>
        <p:nvSpPr>
          <p:cNvPr id="6" name="Content Placeholder 5"/>
          <p:cNvSpPr>
            <a:spLocks noGrp="1"/>
          </p:cNvSpPr>
          <p:nvPr>
            <p:ph idx="1"/>
          </p:nvPr>
        </p:nvSpPr>
        <p:spPr>
          <a:xfrm>
            <a:off x="0" y="1752600"/>
            <a:ext cx="9144000" cy="4724400"/>
          </a:xfrm>
        </p:spPr>
        <p:txBody>
          <a:bodyPr>
            <a:normAutofit/>
          </a:bodyPr>
          <a:lstStyle/>
          <a:p>
            <a:r>
              <a:rPr lang="en-US" sz="2000" i="1" dirty="0" smtClean="0">
                <a:solidFill>
                  <a:schemeClr val="tx1"/>
                </a:solidFill>
                <a:latin typeface="+mj-lt"/>
                <a:cs typeface="Courier New" pitchFamily="49" charset="0"/>
              </a:rPr>
              <a:t>There were 3 major goals FDR hoped to accomplish with his New Deal programs: </a:t>
            </a:r>
          </a:p>
          <a:p>
            <a:endParaRPr lang="en-US" dirty="0">
              <a:solidFill>
                <a:schemeClr val="tx1"/>
              </a:solidFill>
              <a:latin typeface="+mj-lt"/>
              <a:cs typeface="Courier New" pitchFamily="49" charset="0"/>
            </a:endParaRPr>
          </a:p>
          <a:p>
            <a:r>
              <a:rPr lang="en-US" sz="3200" dirty="0" smtClean="0">
                <a:solidFill>
                  <a:schemeClr val="tx1"/>
                </a:solidFill>
                <a:latin typeface="+mj-lt"/>
                <a:cs typeface="Courier New" pitchFamily="49" charset="0"/>
              </a:rPr>
              <a:t>1. To provide </a:t>
            </a:r>
            <a:r>
              <a:rPr lang="en-US" sz="3200" u="sng" dirty="0" smtClean="0">
                <a:solidFill>
                  <a:schemeClr val="tx1"/>
                </a:solidFill>
                <a:latin typeface="+mj-lt"/>
                <a:cs typeface="Courier New" pitchFamily="49" charset="0"/>
              </a:rPr>
              <a:t>relief</a:t>
            </a:r>
            <a:r>
              <a:rPr lang="en-US" sz="3200" dirty="0" smtClean="0">
                <a:solidFill>
                  <a:schemeClr val="tx1"/>
                </a:solidFill>
                <a:latin typeface="+mj-lt"/>
                <a:cs typeface="Courier New" pitchFamily="49" charset="0"/>
              </a:rPr>
              <a:t> and </a:t>
            </a:r>
            <a:r>
              <a:rPr lang="en-US" sz="3200" u="sng" dirty="0" smtClean="0">
                <a:solidFill>
                  <a:schemeClr val="tx1"/>
                </a:solidFill>
                <a:latin typeface="+mj-lt"/>
                <a:cs typeface="Courier New" pitchFamily="49" charset="0"/>
              </a:rPr>
              <a:t>assistance</a:t>
            </a:r>
            <a:r>
              <a:rPr lang="en-US" sz="3200" dirty="0" smtClean="0">
                <a:solidFill>
                  <a:schemeClr val="tx1"/>
                </a:solidFill>
                <a:latin typeface="+mj-lt"/>
                <a:cs typeface="Courier New" pitchFamily="49" charset="0"/>
              </a:rPr>
              <a:t> for the </a:t>
            </a:r>
            <a:r>
              <a:rPr lang="en-US" sz="3200" b="1" dirty="0" smtClean="0">
                <a:solidFill>
                  <a:schemeClr val="tx1"/>
                </a:solidFill>
                <a:latin typeface="+mj-lt"/>
                <a:cs typeface="Courier New" pitchFamily="49" charset="0"/>
              </a:rPr>
              <a:t>unemployed.</a:t>
            </a:r>
          </a:p>
          <a:p>
            <a:endParaRPr lang="en-US" sz="3200" dirty="0">
              <a:solidFill>
                <a:schemeClr val="tx1"/>
              </a:solidFill>
              <a:latin typeface="+mj-lt"/>
              <a:cs typeface="Courier New" pitchFamily="49" charset="0"/>
            </a:endParaRPr>
          </a:p>
          <a:p>
            <a:r>
              <a:rPr lang="en-US" sz="3200" dirty="0" smtClean="0">
                <a:solidFill>
                  <a:schemeClr val="tx1"/>
                </a:solidFill>
                <a:latin typeface="+mj-lt"/>
                <a:cs typeface="Courier New" pitchFamily="49" charset="0"/>
              </a:rPr>
              <a:t>2. To stimulate </a:t>
            </a:r>
            <a:r>
              <a:rPr lang="en-US" sz="3200" b="1" dirty="0" smtClean="0">
                <a:solidFill>
                  <a:schemeClr val="tx1"/>
                </a:solidFill>
                <a:latin typeface="+mj-lt"/>
                <a:cs typeface="Courier New" pitchFamily="49" charset="0"/>
              </a:rPr>
              <a:t>economic recovery </a:t>
            </a:r>
            <a:r>
              <a:rPr lang="en-US" sz="3200" dirty="0" smtClean="0">
                <a:solidFill>
                  <a:schemeClr val="tx1"/>
                </a:solidFill>
                <a:latin typeface="+mj-lt"/>
                <a:cs typeface="Courier New" pitchFamily="49" charset="0"/>
              </a:rPr>
              <a:t>in the United States of America.</a:t>
            </a:r>
          </a:p>
          <a:p>
            <a:endParaRPr lang="en-US" sz="3200" dirty="0">
              <a:solidFill>
                <a:schemeClr val="tx1"/>
              </a:solidFill>
              <a:latin typeface="+mj-lt"/>
              <a:cs typeface="Courier New" pitchFamily="49" charset="0"/>
            </a:endParaRPr>
          </a:p>
          <a:p>
            <a:r>
              <a:rPr lang="en-US" sz="3200" dirty="0" smtClean="0">
                <a:solidFill>
                  <a:schemeClr val="tx1"/>
                </a:solidFill>
                <a:latin typeface="+mj-lt"/>
                <a:cs typeface="Courier New" pitchFamily="49" charset="0"/>
              </a:rPr>
              <a:t>3. To </a:t>
            </a:r>
            <a:r>
              <a:rPr lang="en-US" sz="3200" b="1" dirty="0" smtClean="0">
                <a:solidFill>
                  <a:schemeClr val="tx1"/>
                </a:solidFill>
                <a:latin typeface="+mj-lt"/>
                <a:cs typeface="Courier New" pitchFamily="49" charset="0"/>
              </a:rPr>
              <a:t>prevent future depressions</a:t>
            </a:r>
            <a:r>
              <a:rPr lang="en-US" sz="3200" dirty="0" smtClean="0">
                <a:solidFill>
                  <a:schemeClr val="tx1"/>
                </a:solidFill>
                <a:latin typeface="+mj-lt"/>
                <a:cs typeface="Courier New" pitchFamily="49" charset="0"/>
              </a:rPr>
              <a:t>.</a:t>
            </a:r>
            <a:endParaRPr lang="en-US" sz="3200" dirty="0">
              <a:solidFill>
                <a:schemeClr val="tx1"/>
              </a:solidFill>
              <a:latin typeface="+mj-lt"/>
              <a:cs typeface="Courier New" pitchFamily="49" charset="0"/>
            </a:endParaRPr>
          </a:p>
        </p:txBody>
      </p:sp>
    </p:spTree>
    <p:extLst>
      <p:ext uri="{BB962C8B-B14F-4D97-AF65-F5344CB8AC3E}">
        <p14:creationId xmlns:p14="http://schemas.microsoft.com/office/powerpoint/2010/main" val="20950811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0885" b="10885"/>
          <a:stretch>
            <a:fillRect/>
          </a:stretch>
        </p:blipFill>
        <p:spPr/>
      </p:pic>
      <p:sp>
        <p:nvSpPr>
          <p:cNvPr id="7" name="Text Placeholder 6"/>
          <p:cNvSpPr>
            <a:spLocks noGrp="1"/>
          </p:cNvSpPr>
          <p:nvPr>
            <p:ph type="body" sz="half" idx="2"/>
          </p:nvPr>
        </p:nvSpPr>
        <p:spPr>
          <a:xfrm>
            <a:off x="-2177" y="1524000"/>
            <a:ext cx="2897777" cy="5334000"/>
          </a:xfrm>
        </p:spPr>
        <p:txBody>
          <a:bodyPr>
            <a:normAutofit/>
          </a:bodyPr>
          <a:lstStyle/>
          <a:p>
            <a:r>
              <a:rPr lang="en-US" sz="2400" b="1" dirty="0" smtClean="0"/>
              <a:t>What: </a:t>
            </a:r>
            <a:r>
              <a:rPr lang="en-US" sz="2400" dirty="0" smtClean="0"/>
              <a:t>FDR closed every bank in the US for </a:t>
            </a:r>
            <a:r>
              <a:rPr lang="en-US" sz="2400" b="1" dirty="0" smtClean="0"/>
              <a:t>four days </a:t>
            </a:r>
            <a:r>
              <a:rPr lang="en-US" sz="2400" dirty="0" smtClean="0"/>
              <a:t>to establish new rules</a:t>
            </a:r>
          </a:p>
          <a:p>
            <a:r>
              <a:rPr lang="en-US" sz="2400" dirty="0" smtClean="0"/>
              <a:t>of operation</a:t>
            </a:r>
          </a:p>
          <a:p>
            <a:r>
              <a:rPr lang="en-US" sz="2400" dirty="0" smtClean="0"/>
              <a:t>  </a:t>
            </a:r>
          </a:p>
          <a:p>
            <a:r>
              <a:rPr lang="en-US" sz="2400" b="1" dirty="0" smtClean="0"/>
              <a:t>Purpose: </a:t>
            </a:r>
            <a:r>
              <a:rPr lang="en-US" sz="2400" dirty="0" smtClean="0"/>
              <a:t>He hoped to</a:t>
            </a:r>
            <a:r>
              <a:rPr lang="en-US" sz="2400" b="1" dirty="0" smtClean="0"/>
              <a:t> restore people’s confidence </a:t>
            </a:r>
            <a:r>
              <a:rPr lang="en-US" sz="2400" dirty="0" smtClean="0"/>
              <a:t>in the banks</a:t>
            </a:r>
            <a:endParaRPr lang="en-US" sz="2400" dirty="0"/>
          </a:p>
        </p:txBody>
      </p:sp>
      <p:sp>
        <p:nvSpPr>
          <p:cNvPr id="5" name="Title 4"/>
          <p:cNvSpPr>
            <a:spLocks noGrp="1"/>
          </p:cNvSpPr>
          <p:nvPr>
            <p:ph type="title"/>
          </p:nvPr>
        </p:nvSpPr>
        <p:spPr>
          <a:xfrm>
            <a:off x="0" y="8708"/>
            <a:ext cx="2743200" cy="1362891"/>
          </a:xfrm>
        </p:spPr>
        <p:txBody>
          <a:bodyPr>
            <a:noAutofit/>
          </a:bodyPr>
          <a:lstStyle/>
          <a:p>
            <a:r>
              <a:rPr lang="en-US" sz="2800" b="1" dirty="0" smtClean="0"/>
              <a:t>The Bank Holiday of 1933</a:t>
            </a:r>
            <a:endParaRPr lang="en-US" sz="2800" b="1" dirty="0"/>
          </a:p>
        </p:txBody>
      </p:sp>
    </p:spTree>
    <p:extLst>
      <p:ext uri="{BB962C8B-B14F-4D97-AF65-F5344CB8AC3E}">
        <p14:creationId xmlns:p14="http://schemas.microsoft.com/office/powerpoint/2010/main" val="12072420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Brain Trust</a:t>
            </a:r>
            <a:endParaRPr lang="en-US" dirty="0"/>
          </a:p>
        </p:txBody>
      </p:sp>
      <p:sp>
        <p:nvSpPr>
          <p:cNvPr id="3" name="Content Placeholder 2"/>
          <p:cNvSpPr>
            <a:spLocks noGrp="1"/>
          </p:cNvSpPr>
          <p:nvPr>
            <p:ph idx="1"/>
          </p:nvPr>
        </p:nvSpPr>
        <p:spPr>
          <a:xfrm>
            <a:off x="-152400" y="1447800"/>
            <a:ext cx="4876800" cy="5410200"/>
          </a:xfrm>
        </p:spPr>
        <p:txBody>
          <a:bodyPr/>
          <a:lstStyle/>
          <a:p>
            <a:r>
              <a:rPr lang="en-US" b="1" dirty="0" smtClean="0"/>
              <a:t>What: </a:t>
            </a:r>
            <a:r>
              <a:rPr lang="en-US" dirty="0" smtClean="0"/>
              <a:t>Group of </a:t>
            </a:r>
            <a:r>
              <a:rPr lang="en-US" b="1" dirty="0" smtClean="0"/>
              <a:t>advisors</a:t>
            </a:r>
            <a:r>
              <a:rPr lang="en-US" dirty="0" smtClean="0"/>
              <a:t> who helped FDR</a:t>
            </a:r>
          </a:p>
          <a:p>
            <a:r>
              <a:rPr lang="en-US" b="1" dirty="0" smtClean="0"/>
              <a:t>Purpose: </a:t>
            </a:r>
            <a:r>
              <a:rPr lang="en-US" dirty="0" smtClean="0"/>
              <a:t>Decide </a:t>
            </a:r>
            <a:r>
              <a:rPr lang="en-US" b="1" dirty="0" smtClean="0"/>
              <a:t>which laws to submit</a:t>
            </a:r>
            <a:r>
              <a:rPr lang="en-US" dirty="0" smtClean="0"/>
              <a:t> to Congress to help the depression</a:t>
            </a:r>
          </a:p>
          <a:p>
            <a:pPr marL="118872" lvl="3" indent="0">
              <a:spcBef>
                <a:spcPts val="0"/>
              </a:spcBef>
              <a:buClr>
                <a:schemeClr val="accent1"/>
              </a:buClr>
              <a:buSzPct val="80000"/>
              <a:buNone/>
            </a:pPr>
            <a:endParaRPr lang="en-US" i="1" dirty="0" smtClean="0"/>
          </a:p>
          <a:p>
            <a:pPr marL="118872" lvl="3" indent="0">
              <a:spcBef>
                <a:spcPts val="0"/>
              </a:spcBef>
              <a:buClr>
                <a:schemeClr val="accent1"/>
              </a:buClr>
              <a:buSzPct val="80000"/>
              <a:buNone/>
            </a:pPr>
            <a:r>
              <a:rPr lang="en-US" i="1" dirty="0" smtClean="0"/>
              <a:t>Nicknamed brain trust because </a:t>
            </a:r>
            <a:r>
              <a:rPr lang="en-US" i="1" dirty="0"/>
              <a:t>many of the members </a:t>
            </a:r>
            <a:r>
              <a:rPr lang="en-US" i="1" dirty="0" smtClean="0"/>
              <a:t>of this group were </a:t>
            </a:r>
            <a:r>
              <a:rPr lang="en-US" i="1" dirty="0"/>
              <a:t>professors</a:t>
            </a:r>
          </a:p>
          <a:p>
            <a:endParaRPr lang="en-US" dirty="0"/>
          </a:p>
        </p:txBody>
      </p:sp>
      <p:pic>
        <p:nvPicPr>
          <p:cNvPr id="1026" name="Picture 2" descr="http://www.pophistorydig.com/wp-content/uploads/2009/10/1934-braintrust-june-28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914400"/>
            <a:ext cx="4419600" cy="582440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2114654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First Lady Eleanor Roosevelt</a:t>
            </a:r>
            <a:endParaRPr lang="en-US" dirty="0"/>
          </a:p>
        </p:txBody>
      </p:sp>
      <p:pic>
        <p:nvPicPr>
          <p:cNvPr id="8" name="Content Placeholder 7"/>
          <p:cNvPicPr>
            <a:picLocks noGrp="1" noChangeAspect="1"/>
          </p:cNvPicPr>
          <p:nvPr>
            <p:ph sz="quarter" idx="4294967295"/>
          </p:nvPr>
        </p:nvPicPr>
        <p:blipFill>
          <a:blip r:embed="rId2">
            <a:extLst>
              <a:ext uri="{28A0092B-C50C-407E-A947-70E740481C1C}">
                <a14:useLocalDpi xmlns:a14="http://schemas.microsoft.com/office/drawing/2010/main" val="0"/>
              </a:ext>
            </a:extLst>
          </a:blip>
          <a:stretch>
            <a:fillRect/>
          </a:stretch>
        </p:blipFill>
        <p:spPr>
          <a:xfrm>
            <a:off x="76200" y="1676400"/>
            <a:ext cx="3581400" cy="4796144"/>
          </a:xfrm>
          <a:prstGeom prst="rect">
            <a:avLst/>
          </a:prstGeom>
        </p:spPr>
      </p:pic>
      <p:sp>
        <p:nvSpPr>
          <p:cNvPr id="7" name="Content Placeholder 6"/>
          <p:cNvSpPr>
            <a:spLocks noGrp="1"/>
          </p:cNvSpPr>
          <p:nvPr>
            <p:ph sz="quarter" idx="4294967295"/>
          </p:nvPr>
        </p:nvSpPr>
        <p:spPr>
          <a:xfrm>
            <a:off x="3657600" y="1676400"/>
            <a:ext cx="5486400" cy="5181600"/>
          </a:xfrm>
          <a:prstGeom prst="rect">
            <a:avLst/>
          </a:prstGeom>
        </p:spPr>
        <p:txBody>
          <a:bodyPr>
            <a:normAutofit fontScale="77500" lnSpcReduction="20000"/>
          </a:bodyPr>
          <a:lstStyle/>
          <a:p>
            <a:pPr marL="118872" indent="0">
              <a:buNone/>
            </a:pPr>
            <a:r>
              <a:rPr lang="en-US" b="1" dirty="0" smtClean="0"/>
              <a:t>What: </a:t>
            </a:r>
            <a:r>
              <a:rPr lang="en-US" dirty="0" smtClean="0"/>
              <a:t>The first lady of the US </a:t>
            </a:r>
            <a:r>
              <a:rPr lang="en-US" sz="2300" i="1" dirty="0" smtClean="0"/>
              <a:t>(the President’s wife) </a:t>
            </a:r>
            <a:r>
              <a:rPr lang="en-US" dirty="0" smtClean="0"/>
              <a:t>who kept in communication with the American’s by:</a:t>
            </a:r>
          </a:p>
          <a:p>
            <a:r>
              <a:rPr lang="en-US" dirty="0" smtClean="0"/>
              <a:t>Traveling</a:t>
            </a:r>
          </a:p>
          <a:p>
            <a:r>
              <a:rPr lang="en-US" dirty="0" smtClean="0"/>
              <a:t>Radio speeches</a:t>
            </a:r>
          </a:p>
          <a:p>
            <a:r>
              <a:rPr lang="en-US" dirty="0" smtClean="0"/>
              <a:t>Writing a daily newspaper column.</a:t>
            </a:r>
          </a:p>
          <a:p>
            <a:r>
              <a:rPr lang="en-US" dirty="0" smtClean="0"/>
              <a:t>Held </a:t>
            </a:r>
            <a:r>
              <a:rPr lang="en-US" dirty="0"/>
              <a:t>exclusive press conferences </a:t>
            </a:r>
            <a:r>
              <a:rPr lang="en-US" dirty="0" smtClean="0"/>
              <a:t>only for </a:t>
            </a:r>
            <a:r>
              <a:rPr lang="en-US" dirty="0"/>
              <a:t>female reporters</a:t>
            </a:r>
            <a:r>
              <a:rPr lang="en-US" dirty="0" smtClean="0"/>
              <a:t>.</a:t>
            </a:r>
          </a:p>
          <a:p>
            <a:endParaRPr lang="en-US" dirty="0"/>
          </a:p>
          <a:p>
            <a:pPr marL="118872" indent="0">
              <a:buNone/>
            </a:pPr>
            <a:r>
              <a:rPr lang="en-US" b="1" dirty="0" smtClean="0"/>
              <a:t>Purpose: </a:t>
            </a:r>
            <a:r>
              <a:rPr lang="en-US" dirty="0" smtClean="0"/>
              <a:t>wanted as many </a:t>
            </a:r>
            <a:r>
              <a:rPr lang="en-US" dirty="0"/>
              <a:t>women </a:t>
            </a:r>
            <a:r>
              <a:rPr lang="en-US" dirty="0" smtClean="0"/>
              <a:t>is </a:t>
            </a:r>
            <a:r>
              <a:rPr lang="en-US" dirty="0"/>
              <a:t>power as </a:t>
            </a:r>
            <a:r>
              <a:rPr lang="en-US" dirty="0" smtClean="0"/>
              <a:t>possible; fought for equality for African-Americans</a:t>
            </a:r>
          </a:p>
          <a:p>
            <a:pPr marL="676656" lvl="2" indent="0">
              <a:buNone/>
            </a:pPr>
            <a:r>
              <a:rPr lang="en-US" sz="1800" i="1" dirty="0" smtClean="0"/>
              <a:t>-encouraged </a:t>
            </a:r>
            <a:r>
              <a:rPr lang="en-US" sz="1800" i="1" dirty="0"/>
              <a:t>her husband to appoint </a:t>
            </a:r>
            <a:r>
              <a:rPr lang="en-US" sz="1800" i="1" dirty="0" smtClean="0"/>
              <a:t>as many women into office as possible - including </a:t>
            </a:r>
            <a:r>
              <a:rPr lang="en-US" sz="1800" i="1" dirty="0"/>
              <a:t>the first female cabinet member, </a:t>
            </a:r>
            <a:r>
              <a:rPr lang="en-US" sz="1800" i="1" dirty="0" smtClean="0"/>
              <a:t>Secretary </a:t>
            </a:r>
            <a:r>
              <a:rPr lang="en-US" sz="1800" i="1" dirty="0"/>
              <a:t>of Labor Francis </a:t>
            </a:r>
            <a:r>
              <a:rPr lang="en-US" sz="1800" i="1" dirty="0" smtClean="0"/>
              <a:t>Perkins</a:t>
            </a:r>
            <a:endParaRPr lang="en-US" sz="1800" i="1" dirty="0"/>
          </a:p>
          <a:p>
            <a:pPr marL="676656" lvl="2" indent="0">
              <a:buNone/>
            </a:pPr>
            <a:r>
              <a:rPr lang="en-US" sz="1800" i="1" dirty="0" smtClean="0"/>
              <a:t>-spoke </a:t>
            </a:r>
            <a:r>
              <a:rPr lang="en-US" sz="1800" i="1" dirty="0"/>
              <a:t>in favor of </a:t>
            </a:r>
            <a:r>
              <a:rPr lang="en-US" sz="1800" b="1" i="1" dirty="0"/>
              <a:t>anti-lynching</a:t>
            </a:r>
            <a:r>
              <a:rPr lang="en-US" sz="1800" i="1" dirty="0"/>
              <a:t> </a:t>
            </a:r>
            <a:r>
              <a:rPr lang="en-US" sz="1800" i="1" dirty="0" smtClean="0"/>
              <a:t>laws.</a:t>
            </a:r>
            <a:endParaRPr lang="en-US" sz="1800" i="1" dirty="0"/>
          </a:p>
        </p:txBody>
      </p:sp>
    </p:spTree>
    <p:extLst>
      <p:ext uri="{BB962C8B-B14F-4D97-AF65-F5344CB8AC3E}">
        <p14:creationId xmlns:p14="http://schemas.microsoft.com/office/powerpoint/2010/main" val="423816538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975</TotalTime>
  <Words>1340</Words>
  <Application>Microsoft Office PowerPoint</Application>
  <PresentationFormat>On-screen Show (4:3)</PresentationFormat>
  <Paragraphs>115</Paragraphs>
  <Slides>21</Slides>
  <Notes>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Corbel</vt:lpstr>
      <vt:lpstr>Courier New</vt:lpstr>
      <vt:lpstr>Wingdings</vt:lpstr>
      <vt:lpstr>Wingdings 2</vt:lpstr>
      <vt:lpstr>Wingdings 3</vt:lpstr>
      <vt:lpstr>Module</vt:lpstr>
      <vt:lpstr>FDR &amp; the New Deal </vt:lpstr>
      <vt:lpstr>Franklin Delano Roosevelt</vt:lpstr>
      <vt:lpstr>FDR becomes President - 1932</vt:lpstr>
      <vt:lpstr>The only thing we have to fear is fear itself</vt:lpstr>
      <vt:lpstr>The New Deal</vt:lpstr>
      <vt:lpstr>The GOALS of FDR’s New Deal</vt:lpstr>
      <vt:lpstr>The Bank Holiday of 1933</vt:lpstr>
      <vt:lpstr>Brain Trust</vt:lpstr>
      <vt:lpstr>First Lady Eleanor Roosevelt</vt:lpstr>
      <vt:lpstr>The Fireside Chat</vt:lpstr>
      <vt:lpstr>The “Dole”</vt:lpstr>
      <vt:lpstr>Soup  Kitchens</vt:lpstr>
      <vt:lpstr>New Deal Programs</vt:lpstr>
      <vt:lpstr>PowerPoint Presentation</vt:lpstr>
      <vt:lpstr>Agricultural Adjustment Act (AAA)</vt:lpstr>
      <vt:lpstr>Federal Deposit Insurance Corporation (FDIC)</vt:lpstr>
      <vt:lpstr>The National Labor Relations Board (NLRB)</vt:lpstr>
      <vt:lpstr>Rural Electrification Act (REA)</vt:lpstr>
      <vt:lpstr>The Social Security Act</vt:lpstr>
      <vt:lpstr>Works Progress Administration (WPA) </vt:lpstr>
      <vt:lpstr>Wrapping Up</vt:lpstr>
    </vt:vector>
  </TitlesOfParts>
  <Company>Virginia Beach City Public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new deal</dc:title>
  <dc:creator>Adam Patrick Henry</dc:creator>
  <cp:lastModifiedBy>Vickie J. Dean</cp:lastModifiedBy>
  <cp:revision>43</cp:revision>
  <dcterms:created xsi:type="dcterms:W3CDTF">2010-03-01T15:47:18Z</dcterms:created>
  <dcterms:modified xsi:type="dcterms:W3CDTF">2016-03-11T14:19:53Z</dcterms:modified>
</cp:coreProperties>
</file>